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3" r:id="rId2"/>
    <p:sldId id="284" r:id="rId3"/>
    <p:sldId id="285" r:id="rId4"/>
    <p:sldId id="286" r:id="rId5"/>
    <p:sldId id="287" r:id="rId6"/>
    <p:sldId id="310" r:id="rId7"/>
    <p:sldId id="288" r:id="rId8"/>
    <p:sldId id="289" r:id="rId9"/>
    <p:sldId id="290" r:id="rId10"/>
    <p:sldId id="291" r:id="rId11"/>
    <p:sldId id="292" r:id="rId12"/>
    <p:sldId id="311" r:id="rId13"/>
    <p:sldId id="293" r:id="rId14"/>
    <p:sldId id="294" r:id="rId15"/>
    <p:sldId id="295" r:id="rId16"/>
    <p:sldId id="296" r:id="rId17"/>
    <p:sldId id="297" r:id="rId18"/>
    <p:sldId id="298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9" r:id="rId28"/>
    <p:sldId id="30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350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5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ADC8A-9648-4F5E-BF00-4D1061CD4873}" type="datetimeFigureOut">
              <a:rPr lang="ru-RU" smtClean="0"/>
              <a:t>25.11.2014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A6B49-27BC-494B-82C2-BB54958CF48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DD650C-DC68-4ECE-8B26-F2C0CBCCD34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91B20D-525F-4806-95BA-362F5BA3E07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642938" y="857250"/>
            <a:ext cx="7929562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«Я не боюсь еще и еще раз повторить: забота о здоровье – это важнейший труд всех нас. От жизнерадостности, бодрости детей зависит их духовная жизнь, мировоззрение, умственное развитие, прочность знаний, вера в свои силы.»</a:t>
            </a:r>
          </a:p>
          <a:p>
            <a:endParaRPr lang="ru-RU" sz="3600" b="1"/>
          </a:p>
          <a:p>
            <a:r>
              <a:rPr lang="ru-RU" sz="3600" b="1"/>
              <a:t>                          В.А.Сухомлинский   </a:t>
            </a:r>
          </a:p>
          <a:p>
            <a:r>
              <a:rPr lang="ru-RU" sz="3200" b="1"/>
              <a:t>                                                                                                                 </a:t>
            </a:r>
          </a:p>
          <a:p>
            <a:r>
              <a:rPr lang="ru-RU" sz="3200" b="1"/>
              <a:t>                                                                      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жесси\Desktop\Новая папка\Новая папка (7)\DSC02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58499">
            <a:off x="720725" y="1874838"/>
            <a:ext cx="3305175" cy="4406900"/>
          </a:xfrm>
          <a:prstGeom prst="rect">
            <a:avLst/>
          </a:prstGeom>
          <a:noFill/>
          <a:ln w="127000" cap="rnd">
            <a:solidFill>
              <a:srgbClr val="990033"/>
            </a:solidFill>
            <a:bevel/>
            <a:headEnd/>
            <a:tailEnd/>
          </a:ln>
        </p:spPr>
      </p:pic>
      <p:pic>
        <p:nvPicPr>
          <p:cNvPr id="2051" name="Picture 3" descr="C:\Users\джесси\Desktop\Новая папка\Новая папка (7)\DSC02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8224">
            <a:off x="5348288" y="1890713"/>
            <a:ext cx="3300412" cy="4398962"/>
          </a:xfrm>
          <a:prstGeom prst="rect">
            <a:avLst/>
          </a:prstGeom>
          <a:noFill/>
          <a:ln w="127000" cap="rnd">
            <a:solidFill>
              <a:srgbClr val="990033"/>
            </a:solidFill>
            <a:bevel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10800000" flipV="1">
            <a:off x="357158" y="220562"/>
            <a:ext cx="850112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Путешествуем по стране здоровья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жесси\Desktop\Пособия к мет. объед\DSC019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2087563"/>
            <a:ext cx="3357563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Users\джесси\Desktop\Пособия к мет. объед\DSC01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143125"/>
            <a:ext cx="3316287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57224" y="1142984"/>
            <a:ext cx="771530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Физкультурный уголок в группе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жесси\Desktop\фото детей\DSC02077.JPG"/>
          <p:cNvPicPr>
            <a:picLocks noChangeAspect="1" noChangeArrowheads="1"/>
          </p:cNvPicPr>
          <p:nvPr/>
        </p:nvPicPr>
        <p:blipFill>
          <a:blip r:embed="rId2"/>
          <a:srcRect l="8942" t="6706" r="14458"/>
          <a:stretch>
            <a:fillRect/>
          </a:stretch>
        </p:blipFill>
        <p:spPr bwMode="auto">
          <a:xfrm rot="-618048">
            <a:off x="2733675" y="3013075"/>
            <a:ext cx="21336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джесси\Desktop\фото детей\DSC02078.JPG"/>
          <p:cNvPicPr>
            <a:picLocks noChangeAspect="1" noChangeArrowheads="1"/>
          </p:cNvPicPr>
          <p:nvPr/>
        </p:nvPicPr>
        <p:blipFill>
          <a:blip r:embed="rId3"/>
          <a:srcRect l="13203" t="12672" r="14186" b="14549"/>
          <a:stretch>
            <a:fillRect/>
          </a:stretch>
        </p:blipFill>
        <p:spPr bwMode="auto">
          <a:xfrm rot="407543">
            <a:off x="4673600" y="2925763"/>
            <a:ext cx="246697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джесси\Desktop\фото детей\DSC02075.JPG"/>
          <p:cNvPicPr>
            <a:picLocks noChangeAspect="1" noChangeArrowheads="1"/>
          </p:cNvPicPr>
          <p:nvPr/>
        </p:nvPicPr>
        <p:blipFill>
          <a:blip r:embed="rId4"/>
          <a:srcRect l="22888" r="22180"/>
          <a:stretch>
            <a:fillRect/>
          </a:stretch>
        </p:blipFill>
        <p:spPr bwMode="auto">
          <a:xfrm>
            <a:off x="7215188" y="2500313"/>
            <a:ext cx="1684337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джесси\Desktop\фото детей\101MSDCF\DSC01552.JPG"/>
          <p:cNvPicPr>
            <a:picLocks noChangeAspect="1" noChangeArrowheads="1"/>
          </p:cNvPicPr>
          <p:nvPr/>
        </p:nvPicPr>
        <p:blipFill>
          <a:blip r:embed="rId5" cstate="print"/>
          <a:srcRect l="14648" r="21463"/>
          <a:stretch>
            <a:fillRect/>
          </a:stretch>
        </p:blipFill>
        <p:spPr bwMode="auto">
          <a:xfrm>
            <a:off x="285750" y="2000250"/>
            <a:ext cx="2190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596" y="714356"/>
            <a:ext cx="7643866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99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Помогают нам в зарядке: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99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      пробки, камешки, </a:t>
            </a:r>
            <a:r>
              <a:rPr lang="ru-RU" sz="3600" dirty="0" err="1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99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следочки</a:t>
            </a:r>
            <a:r>
              <a:rPr lang="ru-RU" sz="3600" dirty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99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99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                        и чудесные мешочки!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жесси\Desktop\Пособия к мет. объед\DSC019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2087563"/>
            <a:ext cx="3357563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Users\джесси\Desktop\Пособия к мет. объед\DSC01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143125"/>
            <a:ext cx="3316287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57224" y="1142984"/>
            <a:ext cx="771530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Физкультурный уголок в группе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жесси\Desktop\фото детей\DSC02067.JPG"/>
          <p:cNvPicPr>
            <a:picLocks noChangeAspect="1" noChangeArrowheads="1"/>
          </p:cNvPicPr>
          <p:nvPr/>
        </p:nvPicPr>
        <p:blipFill>
          <a:blip r:embed="rId2"/>
          <a:srcRect b="3870"/>
          <a:stretch>
            <a:fillRect/>
          </a:stretch>
        </p:blipFill>
        <p:spPr bwMode="auto">
          <a:xfrm>
            <a:off x="1071563" y="1643063"/>
            <a:ext cx="167163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джесси\Desktop\фото детей\DSC02072.JPG"/>
          <p:cNvPicPr>
            <a:picLocks noChangeAspect="1" noChangeArrowheads="1"/>
          </p:cNvPicPr>
          <p:nvPr/>
        </p:nvPicPr>
        <p:blipFill>
          <a:blip r:embed="rId3" cstate="print"/>
          <a:srcRect l="22989" r="8046"/>
          <a:stretch>
            <a:fillRect/>
          </a:stretch>
        </p:blipFill>
        <p:spPr bwMode="auto">
          <a:xfrm>
            <a:off x="6572250" y="3857625"/>
            <a:ext cx="21431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джесси\Desktop\фото детей\DSC02073.JPG"/>
          <p:cNvPicPr>
            <a:picLocks noChangeAspect="1" noChangeArrowheads="1"/>
          </p:cNvPicPr>
          <p:nvPr/>
        </p:nvPicPr>
        <p:blipFill>
          <a:blip r:embed="rId4"/>
          <a:srcRect t="4597"/>
          <a:stretch>
            <a:fillRect/>
          </a:stretch>
        </p:blipFill>
        <p:spPr bwMode="auto">
          <a:xfrm>
            <a:off x="3286125" y="4143375"/>
            <a:ext cx="278606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джесси\Desktop\фото детей\DSC02074.JPG"/>
          <p:cNvPicPr>
            <a:picLocks noChangeAspect="1" noChangeArrowheads="1"/>
          </p:cNvPicPr>
          <p:nvPr/>
        </p:nvPicPr>
        <p:blipFill>
          <a:blip r:embed="rId5"/>
          <a:srcRect l="3677" t="15405" r="5984" b="20166"/>
          <a:stretch>
            <a:fillRect/>
          </a:stretch>
        </p:blipFill>
        <p:spPr bwMode="auto">
          <a:xfrm>
            <a:off x="5429250" y="1643063"/>
            <a:ext cx="30718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джесси\Desktop\фото детей\DSC02076.JPG"/>
          <p:cNvPicPr>
            <a:picLocks noChangeAspect="1" noChangeArrowheads="1"/>
          </p:cNvPicPr>
          <p:nvPr/>
        </p:nvPicPr>
        <p:blipFill>
          <a:blip r:embed="rId6"/>
          <a:srcRect t="15695" r="-4633" b="9755"/>
          <a:stretch>
            <a:fillRect/>
          </a:stretch>
        </p:blipFill>
        <p:spPr bwMode="auto">
          <a:xfrm>
            <a:off x="500063" y="4357688"/>
            <a:ext cx="23574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4348" y="714356"/>
            <a:ext cx="7572428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>
                  <a:solidFill>
                    <a:srgbClr val="FF6600"/>
                  </a:solidFill>
                </a:ln>
                <a:solidFill>
                  <a:srgbClr val="FF9933"/>
                </a:solidFill>
                <a:latin typeface="+mn-lt"/>
                <a:cs typeface="+mn-cs"/>
              </a:rPr>
              <a:t>      </a:t>
            </a:r>
            <a:r>
              <a:rPr lang="ru-RU" sz="2800" b="1" dirty="0">
                <a:ln w="900" cmpd="sng">
                  <a:solidFill>
                    <a:srgbClr val="FF66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+mn-cs"/>
              </a:rPr>
              <a:t>Пособия и предметы   для массажа.  </a:t>
            </a:r>
            <a:endParaRPr lang="ru-RU" sz="2800" b="1" dirty="0">
              <a:ln w="900" cmpd="sng">
                <a:solidFill>
                  <a:srgbClr val="FF6600"/>
                </a:solidFill>
                <a:prstDash val="solid"/>
              </a:ln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жесси\Desktop\Новая папка\Новая папка (3)\DSC01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214422"/>
            <a:ext cx="2286016" cy="29501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6147" name="Picture 3" descr="C:\Users\джесси\Desktop\Новая папка\Новая папка (3)\DSC01582.JPG"/>
          <p:cNvPicPr>
            <a:picLocks noChangeAspect="1" noChangeArrowheads="1"/>
          </p:cNvPicPr>
          <p:nvPr/>
        </p:nvPicPr>
        <p:blipFill>
          <a:blip r:embed="rId3" cstate="print"/>
          <a:srcRect l="6213" t="1534" r="1702"/>
          <a:stretch>
            <a:fillRect/>
          </a:stretch>
        </p:blipFill>
        <p:spPr bwMode="auto">
          <a:xfrm>
            <a:off x="142844" y="571480"/>
            <a:ext cx="2031158" cy="3173292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6148" name="Picture 4" descr="C:\Users\джесси\Desktop\Новая папка\Новая папка (3)\DSC01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642918"/>
            <a:ext cx="2188464" cy="302056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6149" name="Picture 5" descr="C:\Users\джесси\Desktop\Новая папка\Новая папка (3)\DSC01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857628"/>
            <a:ext cx="2000263" cy="261904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6150" name="Picture 6" descr="C:\Users\джесси\Desktop\Новая папка\Новая папка (3)\DSC016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00504"/>
            <a:ext cx="1950720" cy="260096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7158" y="142852"/>
            <a:ext cx="8429684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               </a:t>
            </a:r>
            <a:r>
              <a:rPr lang="ru-RU" sz="3200" b="1" dirty="0">
                <a:ln w="11430"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Художественная  литература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                    по  ЗОЖ  для  детей.</a:t>
            </a:r>
          </a:p>
        </p:txBody>
      </p:sp>
      <p:pic>
        <p:nvPicPr>
          <p:cNvPr id="8" name="Picture 4" descr="C:\Users\джесси\Desktop\Новая папка\Новая папка (4)\DSC01983.JPG"/>
          <p:cNvPicPr>
            <a:picLocks noChangeAspect="1" noChangeArrowheads="1"/>
          </p:cNvPicPr>
          <p:nvPr/>
        </p:nvPicPr>
        <p:blipFill>
          <a:blip r:embed="rId7" cstate="print"/>
          <a:srcRect l="5079" b="5405"/>
          <a:stretch>
            <a:fillRect/>
          </a:stretch>
        </p:blipFill>
        <p:spPr bwMode="auto">
          <a:xfrm>
            <a:off x="2714612" y="4214818"/>
            <a:ext cx="3344863" cy="250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:\Users\джесси\Desktop\Пособия к мет. объед\DSC01566.JPG"/>
          <p:cNvPicPr>
            <a:picLocks noChangeAspect="1" noChangeArrowheads="1"/>
          </p:cNvPicPr>
          <p:nvPr/>
        </p:nvPicPr>
        <p:blipFill>
          <a:blip r:embed="rId2"/>
          <a:srcRect t="2000" r="6667" b="2000"/>
          <a:stretch>
            <a:fillRect/>
          </a:stretch>
        </p:blipFill>
        <p:spPr bwMode="auto">
          <a:xfrm rot="-336499">
            <a:off x="285750" y="642938"/>
            <a:ext cx="2143125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C:\Users\джесси\Desktop\Пособия к мет. объед\DSC01568.JPG"/>
          <p:cNvPicPr>
            <a:picLocks noChangeAspect="1" noChangeArrowheads="1"/>
          </p:cNvPicPr>
          <p:nvPr/>
        </p:nvPicPr>
        <p:blipFill>
          <a:blip r:embed="rId3"/>
          <a:srcRect t="2083" r="2779"/>
          <a:stretch>
            <a:fillRect/>
          </a:stretch>
        </p:blipFill>
        <p:spPr bwMode="auto">
          <a:xfrm rot="470192">
            <a:off x="6615113" y="776288"/>
            <a:ext cx="21431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C:\Users\джесси\Desktop\Пособия к мет. объед\DSC01570.JPG"/>
          <p:cNvPicPr>
            <a:picLocks noChangeAspect="1" noChangeArrowheads="1"/>
          </p:cNvPicPr>
          <p:nvPr/>
        </p:nvPicPr>
        <p:blipFill>
          <a:blip r:embed="rId4"/>
          <a:srcRect l="2721"/>
          <a:stretch>
            <a:fillRect/>
          </a:stretch>
        </p:blipFill>
        <p:spPr bwMode="auto">
          <a:xfrm>
            <a:off x="3500438" y="571500"/>
            <a:ext cx="21891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C:\Users\джесси\Desktop\Пособия к мет. объед\DSC015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63" y="3643313"/>
            <a:ext cx="2214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C:\Users\джесси\Desktop\Пособия к мет. объед\DSC01586.JPG"/>
          <p:cNvPicPr>
            <a:picLocks noChangeAspect="1" noChangeArrowheads="1"/>
          </p:cNvPicPr>
          <p:nvPr/>
        </p:nvPicPr>
        <p:blipFill>
          <a:blip r:embed="rId6" cstate="print"/>
          <a:srcRect l="3400" t="2509" r="1442" b="4691"/>
          <a:stretch>
            <a:fillRect/>
          </a:stretch>
        </p:blipFill>
        <p:spPr bwMode="auto">
          <a:xfrm>
            <a:off x="5072063" y="3689350"/>
            <a:ext cx="22145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жесси\Desktop\Пособия к мет. объед\DSC015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4000500"/>
            <a:ext cx="2705100" cy="2282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 descr="C:\Users\джесси\Desktop\Пособия к мет. объед\DSC01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642938"/>
            <a:ext cx="2141537" cy="307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8" name="Picture 6" descr="C:\Users\джесси\Desktop\Пособия к мет. объед\DSC01789.JPG"/>
          <p:cNvPicPr>
            <a:picLocks noChangeAspect="1" noChangeArrowheads="1"/>
          </p:cNvPicPr>
          <p:nvPr/>
        </p:nvPicPr>
        <p:blipFill>
          <a:blip r:embed="rId4"/>
          <a:srcRect t="2895"/>
          <a:stretch>
            <a:fillRect/>
          </a:stretch>
        </p:blipFill>
        <p:spPr bwMode="auto">
          <a:xfrm rot="532907">
            <a:off x="6410325" y="858838"/>
            <a:ext cx="2071688" cy="2681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0002" y="0"/>
            <a:ext cx="864399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150" dirty="0">
                <a:ln w="11430">
                  <a:solidFill>
                    <a:srgbClr val="FFFF00"/>
                  </a:solidFill>
                </a:ln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               </a:t>
            </a:r>
            <a:r>
              <a:rPr lang="ru-RU" sz="3200" b="1" spc="150" dirty="0">
                <a:ln w="11430"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Изучаем свой организм.   </a:t>
            </a:r>
          </a:p>
        </p:txBody>
      </p:sp>
      <p:pic>
        <p:nvPicPr>
          <p:cNvPr id="10" name="Picture 4" descr="C:\Users\джесси\Desktop\Пособия к мет. объед\DSC01603.JPG"/>
          <p:cNvPicPr>
            <a:picLocks noChangeAspect="1" noChangeArrowheads="1"/>
          </p:cNvPicPr>
          <p:nvPr/>
        </p:nvPicPr>
        <p:blipFill>
          <a:blip r:embed="rId5"/>
          <a:srcRect l="4233" t="1131"/>
          <a:stretch>
            <a:fillRect/>
          </a:stretch>
        </p:blipFill>
        <p:spPr bwMode="auto">
          <a:xfrm rot="187757">
            <a:off x="6499225" y="3979863"/>
            <a:ext cx="19319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джесси\Desktop\Пособия к мет. объед\DSC01600.JPG"/>
          <p:cNvPicPr>
            <a:picLocks noChangeAspect="1" noChangeArrowheads="1"/>
          </p:cNvPicPr>
          <p:nvPr/>
        </p:nvPicPr>
        <p:blipFill>
          <a:blip r:embed="rId6"/>
          <a:srcRect l="3407"/>
          <a:stretch>
            <a:fillRect/>
          </a:stretch>
        </p:blipFill>
        <p:spPr bwMode="auto">
          <a:xfrm rot="-326659">
            <a:off x="658813" y="3951288"/>
            <a:ext cx="1871662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 descr="C:\Users\джесси\Desktop\Пособия к мет. объед\DSC0122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995468">
            <a:off x="741363" y="817563"/>
            <a:ext cx="14351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жесси\Desktop\Новая папка\Новая папка (3)\DSC01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696035"/>
            <a:ext cx="3143272" cy="216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джесси\Desktop\Новая папка\Новая папка (3)\DSC01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571744"/>
            <a:ext cx="3143272" cy="214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джесси\Desktop\Новая папка\Новая папка (3)\DSC0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642918"/>
            <a:ext cx="2609800" cy="19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джесси\Desktop\Новая папка\Новая папка (3)\DSC01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785794"/>
            <a:ext cx="1785949" cy="262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джесси\Desktop\Новая папка\Новая папка (3)\DSC016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928670"/>
            <a:ext cx="2026532" cy="254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85786" y="142852"/>
            <a:ext cx="7429552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Дидактические  игры   для    детей.</a:t>
            </a:r>
          </a:p>
        </p:txBody>
      </p:sp>
      <p:pic>
        <p:nvPicPr>
          <p:cNvPr id="8" name="Picture 7" descr="C:\Users\джесси\Desktop\Пособия к мет. объед\DSC016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00" y="4000500"/>
            <a:ext cx="2625725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джесси\Desktop\Пособия к мет. объед\DSC0163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4000500"/>
            <a:ext cx="23415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жесси\Desktop\Пособия к мет. объед\DSC0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8604"/>
            <a:ext cx="2500330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джесси\Desktop\Пособия к мет. объед\DSC01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4448" y="571480"/>
            <a:ext cx="2289552" cy="171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джесси\Desktop\Пособия к мет. объед\DSC01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785926"/>
            <a:ext cx="2480053" cy="18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джесси\Desktop\Пособия к мет. объед\DSC01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8559">
            <a:off x="249380" y="3791995"/>
            <a:ext cx="2143140" cy="288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джесси\Desktop\Пособия к мет. объед\DSC019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786190"/>
            <a:ext cx="2089559" cy="278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57422" y="714356"/>
            <a:ext cx="50720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  <a:cs typeface="+mn-cs"/>
              </a:rPr>
              <a:t> </a:t>
            </a:r>
            <a:r>
              <a:rPr lang="ru-RU" sz="28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66FF33"/>
                </a:solidFill>
                <a:latin typeface="+mn-lt"/>
                <a:cs typeface="+mn-cs"/>
              </a:rPr>
              <a:t>Дидактические пособия.</a:t>
            </a:r>
          </a:p>
        </p:txBody>
      </p:sp>
      <p:pic>
        <p:nvPicPr>
          <p:cNvPr id="9" name="Picture 6" descr="C:\Users\джесси\Desktop\Пособия к мет. объед\DSC01943.JPG"/>
          <p:cNvPicPr>
            <a:picLocks noChangeAspect="1" noChangeArrowheads="1"/>
          </p:cNvPicPr>
          <p:nvPr/>
        </p:nvPicPr>
        <p:blipFill>
          <a:blip r:embed="rId7"/>
          <a:srcRect l="4167"/>
          <a:stretch>
            <a:fillRect/>
          </a:stretch>
        </p:blipFill>
        <p:spPr bwMode="auto">
          <a:xfrm rot="570872">
            <a:off x="6661917" y="3708567"/>
            <a:ext cx="2149655" cy="299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джесси\Desktop\Пособия к мет. объед\DSC019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1803786"/>
            <a:ext cx="2500330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4" name="Picture 2" descr="C:\Users\джесси\Desktop\Пособия к мет. объед\DSC01562.JPG"/>
          <p:cNvPicPr>
            <a:picLocks noChangeAspect="1" noChangeArrowheads="1"/>
          </p:cNvPicPr>
          <p:nvPr/>
        </p:nvPicPr>
        <p:blipFill>
          <a:blip r:embed="rId9" cstate="print"/>
          <a:srcRect l="4128" t="-1430" r="3306"/>
          <a:stretch>
            <a:fillRect/>
          </a:stretch>
        </p:blipFill>
        <p:spPr bwMode="auto">
          <a:xfrm>
            <a:off x="2500298" y="3786190"/>
            <a:ext cx="1785950" cy="274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643050"/>
            <a:ext cx="8358213" cy="43187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Создание условий для формирования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dirty="0" err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здоровьесберегающей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компетенции у дошкольников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жесси\Desktop\фото детей\DSC0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714356"/>
            <a:ext cx="2116037" cy="2821382"/>
          </a:xfrm>
          <a:prstGeom prst="snip2DiagRect">
            <a:avLst>
              <a:gd name="adj1" fmla="val 1587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джесси\Desktop\фото детей\DSC02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571480"/>
            <a:ext cx="3357586" cy="2732504"/>
          </a:xfrm>
          <a:prstGeom prst="snip2DiagRect">
            <a:avLst>
              <a:gd name="adj1" fmla="val 1708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джесси\Desktop\фото детей\DSC02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57002">
            <a:off x="816200" y="3722654"/>
            <a:ext cx="3650957" cy="2738217"/>
          </a:xfrm>
          <a:prstGeom prst="snip2DiagRect">
            <a:avLst>
              <a:gd name="adj1" fmla="val 25009"/>
              <a:gd name="adj2" fmla="val 2846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джесси\Desktop\фото детей\DSC02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81654">
            <a:off x="5334556" y="3687545"/>
            <a:ext cx="3429024" cy="2571768"/>
          </a:xfrm>
          <a:prstGeom prst="snip2DiagRect">
            <a:avLst>
              <a:gd name="adj1" fmla="val 1777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85720" y="785794"/>
            <a:ext cx="2357454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+mn-lt"/>
                <a:cs typeface="+mn-cs"/>
              </a:rPr>
              <a:t>Персонажи                    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+mn-lt"/>
                <a:cs typeface="+mn-cs"/>
              </a:rPr>
              <a:t>      для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+mn-lt"/>
                <a:cs typeface="+mn-cs"/>
              </a:rPr>
              <a:t>  игровых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+mn-lt"/>
                <a:cs typeface="+mn-cs"/>
              </a:rPr>
              <a:t>  ситуаций на занятии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жесси\Desktop\Новая папка дет. сада\DSC02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4024341" cy="3018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джесси\Desktop\Новая папка дет. сада\DSC01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143380"/>
            <a:ext cx="3357586" cy="2518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джесси\Desktop\Новая папка дет. сада\DSC01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786058"/>
            <a:ext cx="2786082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43438" y="428604"/>
            <a:ext cx="435771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Изучаем на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              занятии, закрепляем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     каждый день.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жесси\Desktop\Новая папка\Новая папка (7)\DSC017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61593">
            <a:off x="5072063" y="500063"/>
            <a:ext cx="3641725" cy="2730500"/>
          </a:xfrm>
          <a:prstGeom prst="rect">
            <a:avLst/>
          </a:prstGeom>
          <a:noFill/>
          <a:ln w="7620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3" name="Picture 4" descr="C:\Users\джесси\Desktop\Новая папка\Новая папка (7)\DSC017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857625"/>
            <a:ext cx="3616325" cy="2711450"/>
          </a:xfrm>
          <a:prstGeom prst="rect">
            <a:avLst/>
          </a:prstGeom>
          <a:noFill/>
          <a:ln w="7620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4" name="Picture 3" descr="C:\Users\джесси\Desktop\Новая папка\Новая папка (7)\DSC017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3857625"/>
            <a:ext cx="3667125" cy="2749550"/>
          </a:xfrm>
          <a:prstGeom prst="rect">
            <a:avLst/>
          </a:prstGeom>
          <a:noFill/>
          <a:ln w="76200">
            <a:solidFill>
              <a:srgbClr val="CC99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500042"/>
            <a:ext cx="5214974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+mn-cs"/>
              </a:rPr>
              <a:t>Чисти зубы,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+mn-cs"/>
              </a:rPr>
              <a:t>          чисти зубы,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+mn-cs"/>
              </a:rPr>
              <a:t>      и снаружи,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+mn-cs"/>
              </a:rPr>
              <a:t>        и внутри, не болели чтоб они.</a:t>
            </a:r>
            <a:endParaRPr lang="ru-RU" sz="40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chemeClr val="accent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blinds dir="vert"/>
    <p:sndAc>
      <p:stSnd>
        <p:snd r:embed="rId2" name="typ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жесси\Desktop\Новая папка\Новая папка (6)\DSC02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2893273" cy="2083239"/>
          </a:xfrm>
          <a:prstGeom prst="roundRect">
            <a:avLst/>
          </a:prstGeom>
          <a:noFill/>
          <a:ln w="76200">
            <a:solidFill>
              <a:srgbClr val="66FF33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5429224" y="928670"/>
            <a:ext cx="3714776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Чтобы ушки не болели, разомнем          мы их скорее.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Чтоб не кашлять, не чихать, надо носик растирать.</a:t>
            </a:r>
          </a:p>
        </p:txBody>
      </p:sp>
      <p:pic>
        <p:nvPicPr>
          <p:cNvPr id="8" name="Picture 4" descr="C:\Users\джесси\Desktop\фото детей\DSC02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738147"/>
            <a:ext cx="2071702" cy="2762269"/>
          </a:xfrm>
          <a:prstGeom prst="round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3" descr="C:\Users\джесси\Desktop\фото детей\DSC02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642918"/>
            <a:ext cx="2107436" cy="2810302"/>
          </a:xfrm>
          <a:prstGeom prst="round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 descr="C:\Users\джесси\Desktop\фото детей\DSC023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428868"/>
            <a:ext cx="2500330" cy="3333774"/>
          </a:xfrm>
          <a:prstGeom prst="roundRect">
            <a:avLst/>
          </a:prstGeom>
          <a:solidFill>
            <a:srgbClr val="FFFFFF"/>
          </a:solidFill>
          <a:ln w="76200" cap="sq">
            <a:solidFill>
              <a:srgbClr val="00FF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6" descr="C:\Users\джесси\Desktop\Новая папка\Новая папка (6)\DSC02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572008"/>
            <a:ext cx="2833708" cy="2125281"/>
          </a:xfrm>
          <a:prstGeom prst="roundRect">
            <a:avLst/>
          </a:prstGeom>
          <a:noFill/>
          <a:ln w="76200">
            <a:solidFill>
              <a:srgbClr val="00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жесси\Desktop\Новая папка\Новая папка (6)\DSC02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428736"/>
            <a:ext cx="2667018" cy="200026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228600">
              <a:srgbClr val="990033">
                <a:alpha val="40000"/>
              </a:srgbClr>
            </a:glow>
          </a:effectLst>
        </p:spPr>
      </p:pic>
      <p:pic>
        <p:nvPicPr>
          <p:cNvPr id="4" name="Picture 4" descr="C:\Users\джесси\Desktop\Новая папка\Новая папка (6)\DSC02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500438"/>
            <a:ext cx="2371053" cy="316140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228600">
              <a:srgbClr val="FF0066">
                <a:alpha val="40000"/>
              </a:srgb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357167"/>
            <a:ext cx="857252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+mn-lt"/>
                <a:cs typeface="+mn-cs"/>
              </a:rPr>
              <a:t>Буду скалку я катать, надо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+mn-lt"/>
                <a:cs typeface="+mn-cs"/>
              </a:rPr>
              <a:t>                      ножки развивать</a:t>
            </a:r>
            <a:r>
              <a:rPr lang="ru-RU" sz="24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57950" y="1714488"/>
            <a:ext cx="2643206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latin typeface="+mn-lt"/>
                <a:cs typeface="+mn-cs"/>
              </a:rPr>
              <a:t>   Ох и пробки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latin typeface="+mn-lt"/>
                <a:cs typeface="+mn-cs"/>
              </a:rPr>
              <a:t>             хороши,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latin typeface="+mn-lt"/>
                <a:cs typeface="+mn-cs"/>
              </a:rPr>
              <a:t>        ножкой 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latin typeface="+mn-lt"/>
                <a:cs typeface="+mn-cs"/>
              </a:rPr>
              <a:t>             перенеси.</a:t>
            </a:r>
          </a:p>
        </p:txBody>
      </p:sp>
      <p:pic>
        <p:nvPicPr>
          <p:cNvPr id="8" name="Picture 4" descr="C:\Users\джесси\Desktop\Пособия к мет. объед\DSC01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857628"/>
            <a:ext cx="2143140" cy="2857520"/>
          </a:xfrm>
          <a:prstGeom prst="roundRect">
            <a:avLst/>
          </a:prstGeom>
          <a:ln w="76200">
            <a:solidFill>
              <a:srgbClr val="FFFF00"/>
            </a:solidFill>
          </a:ln>
          <a:effectLst>
            <a:glow rad="228600">
              <a:srgbClr val="FF0066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C:\Users\джесси\Desktop\фото детей\101MSDCF\DSC01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29066"/>
            <a:ext cx="2035965" cy="2714620"/>
          </a:xfrm>
          <a:prstGeom prst="roundRect">
            <a:avLst/>
          </a:prstGeom>
          <a:ln w="76200">
            <a:solidFill>
              <a:srgbClr val="FFFF00"/>
            </a:solidFill>
          </a:ln>
          <a:effectLst>
            <a:glow rad="228600">
              <a:srgbClr val="FF0066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C:\Users\джесси\Desktop\фото детей\101MSDCF\DSC01292.JPG"/>
          <p:cNvPicPr>
            <a:picLocks noChangeAspect="1" noChangeArrowheads="1"/>
          </p:cNvPicPr>
          <p:nvPr/>
        </p:nvPicPr>
        <p:blipFill>
          <a:blip r:embed="rId6" cstate="print"/>
          <a:srcRect l="8889"/>
          <a:stretch>
            <a:fillRect/>
          </a:stretch>
        </p:blipFill>
        <p:spPr bwMode="auto">
          <a:xfrm>
            <a:off x="3571868" y="1285860"/>
            <a:ext cx="2714643" cy="223461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228600">
              <a:srgbClr val="FF0066">
                <a:alpha val="40000"/>
              </a:srgbClr>
            </a:glo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жесси\Desktop\Пособия к мет. объед\DSC01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929066"/>
            <a:ext cx="2089544" cy="2786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джесси\Desktop\Пособия к мет. объед\DSC01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500306"/>
            <a:ext cx="3238523" cy="2428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джесси\Desktop\Пособия к мет. объед\DSC015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0"/>
            <a:ext cx="1847693" cy="2463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джесси\Desktop\Пособия к мет. объед\DSC01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714356"/>
            <a:ext cx="2107421" cy="2809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214290"/>
            <a:ext cx="3643338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Мы без дела не сидим, за здоровьем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                 все  следим.</a:t>
            </a:r>
          </a:p>
        </p:txBody>
      </p:sp>
      <p:pic>
        <p:nvPicPr>
          <p:cNvPr id="9" name="Picture 4" descr="C:\Users\джесси\Desktop\фото детей\DSC02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42" y="4661281"/>
            <a:ext cx="2928958" cy="2196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джесси\Desktop\фото детей\101MSDCF\DSC016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947" y="1376860"/>
            <a:ext cx="3354468" cy="2515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джесси\Desktop\Новая папка\Новая папка (7)\DSC01795.JPG"/>
          <p:cNvPicPr>
            <a:picLocks noChangeAspect="1" noChangeArrowheads="1"/>
          </p:cNvPicPr>
          <p:nvPr/>
        </p:nvPicPr>
        <p:blipFill>
          <a:blip r:embed="rId8" cstate="print"/>
          <a:srcRect r="1493" b="19789"/>
          <a:stretch>
            <a:fillRect/>
          </a:stretch>
        </p:blipFill>
        <p:spPr bwMode="auto">
          <a:xfrm>
            <a:off x="142844" y="4000504"/>
            <a:ext cx="2286016" cy="2712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джесси\Desktop\Пособия к мет. объед\DSC01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28604"/>
            <a:ext cx="2250280" cy="300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6" name="Picture 2" descr="C:\Users\джесси\Desktop\фото детей\101MSDCF\DSC01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785926"/>
            <a:ext cx="2268158" cy="3024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 descr="C:\Users\джесси\Desktop\фото детей\101MSDCF\DSC01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357562"/>
            <a:ext cx="2518172" cy="335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C:\Users\джесси\Desktop\фото детей\101MSDCF\DSC017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548064"/>
            <a:ext cx="2482452" cy="3309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9" name="Picture 5" descr="C:\Users\джесси\Desktop\фото детей\101MSDCF\DSC017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90453"/>
            <a:ext cx="2428892" cy="3238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джесси\Desktop\Новая папка\CIMG4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14287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C:\Users\джесси\Desktop\Новая папка\CIMG47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928938"/>
            <a:ext cx="262572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C:\Users\джесси\Desktop\Новая папка\CIMG47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3143250"/>
            <a:ext cx="26257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Прямоугольник 5"/>
          <p:cNvSpPr>
            <a:spLocks noChangeArrowheads="1"/>
          </p:cNvSpPr>
          <p:nvPr/>
        </p:nvSpPr>
        <p:spPr bwMode="auto">
          <a:xfrm>
            <a:off x="3000375" y="3500438"/>
            <a:ext cx="3286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Льдинка, льдинка</a:t>
            </a:r>
          </a:p>
          <a:p>
            <a:r>
              <a:rPr lang="ru-RU" sz="2400" b="1">
                <a:solidFill>
                  <a:srgbClr val="002060"/>
                </a:solidFill>
              </a:rPr>
              <a:t>ты катись по моей</a:t>
            </a:r>
          </a:p>
          <a:p>
            <a:r>
              <a:rPr lang="ru-RU" sz="2400" b="1">
                <a:solidFill>
                  <a:srgbClr val="002060"/>
                </a:solidFill>
              </a:rPr>
              <a:t>       ладошке, </a:t>
            </a:r>
          </a:p>
          <a:p>
            <a:r>
              <a:rPr lang="ru-RU" sz="2400" b="1">
                <a:solidFill>
                  <a:srgbClr val="002060"/>
                </a:solidFill>
              </a:rPr>
              <a:t>Если хочешь </a:t>
            </a:r>
          </a:p>
          <a:p>
            <a:r>
              <a:rPr lang="ru-RU" sz="2400" b="1">
                <a:solidFill>
                  <a:srgbClr val="002060"/>
                </a:solidFill>
              </a:rPr>
              <a:t>            поморозь</a:t>
            </a:r>
          </a:p>
          <a:p>
            <a:r>
              <a:rPr lang="ru-RU" sz="2400" b="1">
                <a:solidFill>
                  <a:srgbClr val="002060"/>
                </a:solidFill>
              </a:rPr>
              <a:t>пальчики немножко.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707236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071546"/>
            <a:ext cx="750099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Программы по здоровью</a:t>
            </a:r>
          </a:p>
        </p:txBody>
      </p:sp>
      <p:pic>
        <p:nvPicPr>
          <p:cNvPr id="3" name="Picture 5" descr="C:\Users\джесси\Desktop\Новая папка\Новая папка (4)\DSC01990.JPG"/>
          <p:cNvPicPr>
            <a:picLocks noChangeAspect="1" noChangeArrowheads="1"/>
          </p:cNvPicPr>
          <p:nvPr/>
        </p:nvPicPr>
        <p:blipFill>
          <a:blip r:embed="rId2"/>
          <a:srcRect l="52438" t="4543" r="1579" b="2344"/>
          <a:stretch>
            <a:fillRect/>
          </a:stretch>
        </p:blipFill>
        <p:spPr bwMode="auto">
          <a:xfrm rot="-366871">
            <a:off x="955675" y="2392363"/>
            <a:ext cx="2187575" cy="332105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4" name="Picture 3" descr="C:\Users\джесси\Desktop\Новая папка\Новая папка (4)\DSC01981.JPG"/>
          <p:cNvPicPr>
            <a:picLocks noChangeAspect="1" noChangeArrowheads="1"/>
          </p:cNvPicPr>
          <p:nvPr/>
        </p:nvPicPr>
        <p:blipFill>
          <a:blip r:embed="rId3"/>
          <a:srcRect l="665" t="2113"/>
          <a:stretch>
            <a:fillRect/>
          </a:stretch>
        </p:blipFill>
        <p:spPr bwMode="auto">
          <a:xfrm rot="528831">
            <a:off x="4227513" y="2495550"/>
            <a:ext cx="4483100" cy="3313113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"/>
          <p:cNvSpPr>
            <a:spLocks noChangeArrowheads="1" noChangeShapeType="1" noTextEdit="1"/>
          </p:cNvSpPr>
          <p:nvPr/>
        </p:nvSpPr>
        <p:spPr bwMode="auto">
          <a:xfrm>
            <a:off x="285720" y="642918"/>
            <a:ext cx="8501122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Задачи по формированию </a:t>
            </a:r>
            <a:r>
              <a:rPr lang="ru-RU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здорового</a:t>
            </a:r>
            <a:r>
              <a:rPr lang="ru-RU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образа жизни в младшей группе.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14375" y="1571625"/>
            <a:ext cx="778668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Мой организм </a:t>
            </a:r>
            <a:r>
              <a:rPr lang="ru-RU" sz="2400" i="1">
                <a:latin typeface="Times New Roman" pitchFamily="18" charset="0"/>
                <a:ea typeface="Calibri" charset="-52"/>
                <a:cs typeface="Times New Roman" pitchFamily="18" charset="0"/>
              </a:rPr>
              <a:t>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–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  Познакомить  детей со строением своего тела,  рассказать о некоторых частях тела, их значении для человека,  способах защиты и  ухода за ними. Показать  отличительные и сходные признаки людей. Помочь ребенку осознать свою половую принадлежность. Формировать понятия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«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мы - девочки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»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,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«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мы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–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 мальчики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»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. </a:t>
            </a:r>
            <a:endParaRPr lang="ru-RU" sz="2000" b="1">
              <a:ea typeface="Calibri" charset="-52"/>
              <a:cs typeface="Times New Roman" pitchFamily="18" charset="0"/>
            </a:endParaRPr>
          </a:p>
          <a:p>
            <a:pPr algn="just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Личная гигиена </a:t>
            </a:r>
            <a:r>
              <a:rPr lang="ru-RU" sz="2400" b="1" i="1">
                <a:latin typeface="Times New Roman" pitchFamily="18" charset="0"/>
                <a:ea typeface="Calibri" charset="-52"/>
                <a:cs typeface="Times New Roman" pitchFamily="18" charset="0"/>
              </a:rPr>
              <a:t> 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–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 Познакомить детей с предметами и действиями, связанными с гигиеническими процедурами: умывание, уход за телом. Учить правильно пользоваться мылом, насухо вытираться, вешать полотенце на место, пользоваться носовым платком и расческой. Побуждать  детей самостоятельно   и ежедневно их выполнять. Приучать следить за своим  внешним видом, учить заботиться о чистоте тела. Развивать у детей понимание значения и необходимости гигиенических процедур. Формировать  основы здорового образа жизни детей. </a:t>
            </a:r>
            <a:endParaRPr lang="ru-RU" sz="2000" b="1">
              <a:ea typeface="Calibri" charset="-52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14375" y="714375"/>
            <a:ext cx="771525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Безопасность детей</a:t>
            </a:r>
            <a:r>
              <a:rPr lang="ru-RU" sz="2400" i="1">
                <a:latin typeface="Times New Roman" pitchFamily="18" charset="0"/>
                <a:ea typeface="Calibri" charset="-52"/>
                <a:cs typeface="Times New Roman" pitchFamily="18" charset="0"/>
              </a:rPr>
              <a:t>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–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 Закрепить навыки поведения в детском саду, дома, на дороге. Рассказать об источниках опасности в группе, квартире, на дороге. Учить различать проезжую часть дороги, тротуар. Дать понятие о значении сигналов светофора. Рассказать детям  о предметах, которые могут стать источниками опасности (окно, балкон, кухня, бытовые приборы и др.) Формировать представления  о том, что  хорошо и что плохо. </a:t>
            </a:r>
            <a:endParaRPr lang="ru-RU" sz="2000" b="1">
              <a:ea typeface="Calibri" charset="-52"/>
              <a:cs typeface="Times New Roman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642938" y="3214688"/>
            <a:ext cx="7929562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Спорт и движение</a:t>
            </a:r>
            <a:r>
              <a:rPr lang="ru-RU" sz="2400" i="1">
                <a:latin typeface="Times New Roman" pitchFamily="18" charset="0"/>
                <a:ea typeface="Calibri" charset="-52"/>
                <a:cs typeface="Times New Roman" pitchFamily="18" charset="0"/>
              </a:rPr>
              <a:t> </a:t>
            </a:r>
            <a:r>
              <a:rPr lang="ru-RU" sz="2000">
                <a:latin typeface="Calibri" charset="-52"/>
                <a:ea typeface="Calibri" charset="-52"/>
                <a:cs typeface="Times New Roman" pitchFamily="18" charset="0"/>
              </a:rPr>
              <a:t>–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Помочь осознать детям, что утренняя зарядка, игры и физические упражнения вызывают хорошее настроение, укрепляют организм. Воспитывать интерес к физическим упражнениям, привычку к здоровому образу жизни. Учить пользоваться физкультурным оборудованием. </a:t>
            </a:r>
            <a:endParaRPr lang="ru-RU" sz="2000" b="1">
              <a:ea typeface="Calibri" charset="-52"/>
              <a:cs typeface="Times New Roman" pitchFamily="18" charset="0"/>
            </a:endParaRPr>
          </a:p>
          <a:p>
            <a:pPr algn="just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Полезные продукты</a:t>
            </a:r>
            <a:r>
              <a:rPr lang="ru-RU" sz="2400" b="1" i="1">
                <a:latin typeface="Times New Roman" pitchFamily="18" charset="0"/>
                <a:ea typeface="Calibri" charset="-52"/>
                <a:cs typeface="Times New Roman" pitchFamily="18" charset="0"/>
              </a:rPr>
              <a:t>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–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 Познакомить детей с полезными и вредными продуктами для здоровья. Закрепить название продуктов, овощей и фруктов, учить различать их на вкус и внешний вид.  Рассказать о пользе витаминов и их значении для здоровья человека. Воспитывать потребность в здоровом питании.</a:t>
            </a:r>
            <a:endParaRPr lang="ru-RU" sz="2000" b="1">
              <a:ea typeface="Calibri" charset="-52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71500" y="1428750"/>
            <a:ext cx="7858125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Психологический комфорт и эмоциональное благополучие</a:t>
            </a:r>
            <a:r>
              <a:rPr lang="ru-RU" sz="2400" b="1" i="1">
                <a:latin typeface="Times New Roman" pitchFamily="18" charset="0"/>
                <a:ea typeface="Calibri" charset="-52"/>
                <a:cs typeface="Times New Roman" pitchFamily="18" charset="0"/>
              </a:rPr>
              <a:t>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–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Учить детей помогать друг другу, оценивать поступки свои и других людей. Формировать доброжелательное отношение ко всем детям группы. Способствовать формированию доброты, дружелюбия. Углублять представления о себе, своих индивидуальных особенностях; формировать  образ Я. </a:t>
            </a:r>
            <a:endParaRPr lang="ru-RU" sz="2000" b="1">
              <a:ea typeface="Calibri" charset="-52"/>
              <a:cs typeface="Times New Roman" pitchFamily="18" charset="0"/>
            </a:endParaRPr>
          </a:p>
          <a:p>
            <a:pPr algn="just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Здоровье ребенка</a:t>
            </a:r>
            <a:r>
              <a:rPr lang="ru-RU" sz="2400" b="1" i="1">
                <a:latin typeface="Times New Roman" pitchFamily="18" charset="0"/>
                <a:ea typeface="Calibri" charset="-52"/>
                <a:cs typeface="Times New Roman" pitchFamily="18" charset="0"/>
              </a:rPr>
              <a:t> </a:t>
            </a:r>
            <a:r>
              <a:rPr lang="ru-RU" sz="2000" b="1">
                <a:latin typeface="Calibri" charset="-52"/>
                <a:ea typeface="Calibri" charset="-52"/>
                <a:cs typeface="Times New Roman" pitchFamily="18" charset="0"/>
              </a:rPr>
              <a:t>–</a:t>
            </a:r>
            <a:r>
              <a:rPr lang="ru-RU" sz="2000" b="1">
                <a:latin typeface="Times New Roman" pitchFamily="18" charset="0"/>
                <a:ea typeface="Calibri" charset="-52"/>
                <a:cs typeface="Times New Roman" pitchFamily="18" charset="0"/>
              </a:rPr>
              <a:t> Познакомить детей с профилактикой  заболеваний: самомассаж, закаливание, правильное дыхание, гимнастика для глаз и др.    Рассказать детям о  правилах ухода за зубами.  Познакомить детей с трудом медицинской сестры, трудовыми действиями и их результатом. Формировать у детей навыки поведения в больнице. Показать ценность здоровья; воспитывать потребность быть здоровыми, интерес к жизни.</a:t>
            </a:r>
            <a:endParaRPr lang="ru-RU" sz="2000" b="1">
              <a:ea typeface="Calibri" charset="-52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807249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CC00CC"/>
                </a:solidFill>
                <a:latin typeface="+mn-lt"/>
                <a:cs typeface="+mn-cs"/>
              </a:rPr>
              <a:t>        Методические пособия и технологии</a:t>
            </a:r>
          </a:p>
        </p:txBody>
      </p:sp>
      <p:pic>
        <p:nvPicPr>
          <p:cNvPr id="5" name="Picture 7" descr="C:\Users\джесси\Desktop\Новая папка\Новая папка (4)\DSC01987.JPG"/>
          <p:cNvPicPr>
            <a:picLocks noChangeAspect="1" noChangeArrowheads="1"/>
          </p:cNvPicPr>
          <p:nvPr/>
        </p:nvPicPr>
        <p:blipFill>
          <a:blip r:embed="rId2"/>
          <a:srcRect t="7324" r="1122"/>
          <a:stretch>
            <a:fillRect/>
          </a:stretch>
        </p:blipFill>
        <p:spPr bwMode="auto">
          <a:xfrm rot="4998003">
            <a:off x="38100" y="1497013"/>
            <a:ext cx="2674937" cy="1881188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6" name="Picture 4" descr="C:\Users\джесси\Desktop\Новая папка\Новая папка (4)\DSC01982.JPG"/>
          <p:cNvPicPr>
            <a:picLocks noChangeAspect="1" noChangeArrowheads="1"/>
          </p:cNvPicPr>
          <p:nvPr/>
        </p:nvPicPr>
        <p:blipFill>
          <a:blip r:embed="rId3"/>
          <a:srcRect t="7085" r="-960" b="4353"/>
          <a:stretch>
            <a:fillRect/>
          </a:stretch>
        </p:blipFill>
        <p:spPr bwMode="auto">
          <a:xfrm>
            <a:off x="2786063" y="1143000"/>
            <a:ext cx="3257550" cy="214312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" name="Picture 6" descr="C:\Users\джесси\Desktop\Новая папка\Новая папка (4)\DSC01988.JPG"/>
          <p:cNvPicPr>
            <a:picLocks noChangeAspect="1" noChangeArrowheads="1"/>
          </p:cNvPicPr>
          <p:nvPr/>
        </p:nvPicPr>
        <p:blipFill>
          <a:blip r:embed="rId4"/>
          <a:srcRect t="4402"/>
          <a:stretch>
            <a:fillRect/>
          </a:stretch>
        </p:blipFill>
        <p:spPr bwMode="auto">
          <a:xfrm rot="5739937">
            <a:off x="6396832" y="1273969"/>
            <a:ext cx="2724150" cy="1970087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" name="Picture 2" descr="C:\Users\джесси\Desktop\Новая папка\Новая папка (4)\DSC019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071938"/>
            <a:ext cx="1944687" cy="2592387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</p:spPr>
      </p:pic>
      <p:pic>
        <p:nvPicPr>
          <p:cNvPr id="9" name="Picture 7" descr="C:\Users\джесси\Desktop\Новая папка\Новая папка (4)\DSC01992.JPG"/>
          <p:cNvPicPr>
            <a:picLocks noChangeAspect="1" noChangeArrowheads="1"/>
          </p:cNvPicPr>
          <p:nvPr/>
        </p:nvPicPr>
        <p:blipFill>
          <a:blip r:embed="rId6"/>
          <a:srcRect l="1907" t="3662" b="4784"/>
          <a:stretch>
            <a:fillRect/>
          </a:stretch>
        </p:blipFill>
        <p:spPr bwMode="auto">
          <a:xfrm>
            <a:off x="3000375" y="4143375"/>
            <a:ext cx="3060700" cy="2143125"/>
          </a:xfrm>
          <a:prstGeom prst="rect">
            <a:avLst/>
          </a:prstGeom>
          <a:noFill/>
          <a:ln w="76200">
            <a:solidFill>
              <a:srgbClr val="FF66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5" descr="C:\Users\джесси\Desktop\Новая папка\Новая папка (4)\DSC01985.JPG"/>
          <p:cNvPicPr>
            <a:picLocks noChangeAspect="1" noChangeArrowheads="1"/>
          </p:cNvPicPr>
          <p:nvPr/>
        </p:nvPicPr>
        <p:blipFill>
          <a:blip r:embed="rId7"/>
          <a:srcRect r="5396"/>
          <a:stretch>
            <a:fillRect/>
          </a:stretch>
        </p:blipFill>
        <p:spPr bwMode="auto">
          <a:xfrm>
            <a:off x="6786563" y="3929063"/>
            <a:ext cx="1914525" cy="269875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джесси\Desktop\Новая папка\Новая папка (4)\DSC01993.JPG"/>
          <p:cNvPicPr>
            <a:picLocks noChangeAspect="1" noChangeArrowheads="1"/>
          </p:cNvPicPr>
          <p:nvPr/>
        </p:nvPicPr>
        <p:blipFill>
          <a:blip r:embed="rId2"/>
          <a:srcRect t="3329"/>
          <a:stretch>
            <a:fillRect/>
          </a:stretch>
        </p:blipFill>
        <p:spPr bwMode="auto">
          <a:xfrm rot="-432646">
            <a:off x="257175" y="1593850"/>
            <a:ext cx="2762250" cy="200342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" name="Picture 4" descr="C:\Users\джесси\Desktop\Новая папка\Новая папка (4)\DSC01989.JPG"/>
          <p:cNvPicPr>
            <a:picLocks noChangeAspect="1" noChangeArrowheads="1"/>
          </p:cNvPicPr>
          <p:nvPr/>
        </p:nvPicPr>
        <p:blipFill>
          <a:blip r:embed="rId3"/>
          <a:srcRect t="3052"/>
          <a:stretch>
            <a:fillRect/>
          </a:stretch>
        </p:blipFill>
        <p:spPr bwMode="auto">
          <a:xfrm>
            <a:off x="3071813" y="357188"/>
            <a:ext cx="2781300" cy="202247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4" name="Picture 5" descr="C:\Users\джесси\Desktop\Новая папка\Новая папка (4)\DSC01994.JPG"/>
          <p:cNvPicPr>
            <a:picLocks noChangeAspect="1" noChangeArrowheads="1"/>
          </p:cNvPicPr>
          <p:nvPr/>
        </p:nvPicPr>
        <p:blipFill>
          <a:blip r:embed="rId4"/>
          <a:srcRect t="3329"/>
          <a:stretch>
            <a:fillRect/>
          </a:stretch>
        </p:blipFill>
        <p:spPr bwMode="auto">
          <a:xfrm rot="537065">
            <a:off x="5997575" y="1490663"/>
            <a:ext cx="2790825" cy="202247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" name="Picture 2" descr="C:\Users\джесси\Desktop\Новая папка\Новая папка (4)\DSC01986.JPG"/>
          <p:cNvPicPr>
            <a:picLocks noChangeAspect="1" noChangeArrowheads="1"/>
          </p:cNvPicPr>
          <p:nvPr/>
        </p:nvPicPr>
        <p:blipFill>
          <a:blip r:embed="rId5"/>
          <a:srcRect l="1962"/>
          <a:stretch>
            <a:fillRect/>
          </a:stretch>
        </p:blipFill>
        <p:spPr bwMode="auto">
          <a:xfrm rot="-467822">
            <a:off x="1063625" y="4184650"/>
            <a:ext cx="2857500" cy="218598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Picture 7" descr="C:\Users\джесси\Desktop\Новая папка\Новая папка (4)\DSC01995.JPG"/>
          <p:cNvPicPr>
            <a:picLocks noChangeAspect="1" noChangeArrowheads="1"/>
          </p:cNvPicPr>
          <p:nvPr/>
        </p:nvPicPr>
        <p:blipFill>
          <a:blip r:embed="rId6"/>
          <a:srcRect l="1581"/>
          <a:stretch>
            <a:fillRect/>
          </a:stretch>
        </p:blipFill>
        <p:spPr bwMode="auto">
          <a:xfrm rot="470066">
            <a:off x="5138738" y="4117975"/>
            <a:ext cx="2928937" cy="223202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жесси\Desktop\Новая папка\Новая папка (7)\DSC02055.JPG"/>
          <p:cNvPicPr>
            <a:picLocks noChangeArrowheads="1"/>
          </p:cNvPicPr>
          <p:nvPr/>
        </p:nvPicPr>
        <p:blipFill>
          <a:blip r:embed="rId3"/>
          <a:srcRect l="4465" t="3703" r="1785" b="2469"/>
          <a:stretch>
            <a:fillRect/>
          </a:stretch>
        </p:blipFill>
        <p:spPr bwMode="auto">
          <a:xfrm>
            <a:off x="928688" y="1285875"/>
            <a:ext cx="750093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871543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+mn-cs"/>
              </a:rPr>
              <a:t>  Уголок  для детей «Страна здоровья»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661</Words>
  <PresentationFormat>Экран (4:3)</PresentationFormat>
  <Paragraphs>58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Гульфия Даутова</dc:creator>
  <cp:lastModifiedBy>User</cp:lastModifiedBy>
  <cp:revision>2</cp:revision>
  <dcterms:created xsi:type="dcterms:W3CDTF">2014-11-25T21:48:08Z</dcterms:created>
  <dcterms:modified xsi:type="dcterms:W3CDTF">2014-11-25T22:02:39Z</dcterms:modified>
</cp:coreProperties>
</file>